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60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9" r:id="rId13"/>
    <p:sldId id="272" r:id="rId14"/>
    <p:sldId id="273" r:id="rId15"/>
    <p:sldId id="274" r:id="rId16"/>
    <p:sldId id="275" r:id="rId17"/>
    <p:sldId id="276" r:id="rId18"/>
    <p:sldId id="278" r:id="rId19"/>
    <p:sldId id="277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4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422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35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98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004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33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21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8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47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94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70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0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560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22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1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37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3ED3541-8F5D-49D3-8652-AB963A757231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41A92FF-536D-4101-90CF-6D7A151F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07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microsoft.com/office/2017/06/relationships/model3d" Target="../media/model3d1.glb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2ED7-7233-228D-29F1-44193D540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 &amp; Power BI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2E912-2B0C-F9E7-2BBA-5AE0D2209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Lucy Coldridge</a:t>
            </a:r>
          </a:p>
          <a:p>
            <a:r>
              <a:rPr lang="en-GB" dirty="0"/>
              <a:t>23/03/2023</a:t>
            </a:r>
          </a:p>
        </p:txBody>
      </p:sp>
    </p:spTree>
    <p:extLst>
      <p:ext uri="{BB962C8B-B14F-4D97-AF65-F5344CB8AC3E}">
        <p14:creationId xmlns:p14="http://schemas.microsoft.com/office/powerpoint/2010/main" val="109760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2.1: 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34" y="3429000"/>
            <a:ext cx="6184909" cy="2982608"/>
          </a:xfrm>
        </p:spPr>
        <p:txBody>
          <a:bodyPr>
            <a:noAutofit/>
          </a:bodyPr>
          <a:lstStyle/>
          <a:p>
            <a:r>
              <a:rPr lang="en-GB" sz="2000" dirty="0"/>
              <a:t>I wasn’t sure what an outlier was so I did a little research.</a:t>
            </a:r>
          </a:p>
          <a:p>
            <a:r>
              <a:rPr lang="en-GB" sz="2000" dirty="0"/>
              <a:t>I came to the conclusion that an outlier is a value which is significantly different from other values in a dataset and, therefore, modifies the overall mean, variance and other statistical characterises in the data's overall distribution.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Researching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E1751-910B-CBFC-F32A-8454E4B28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34" y="337455"/>
            <a:ext cx="4713160" cy="2982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839B6-7BCE-7AAD-A1CE-F7E1972660A3}"/>
              </a:ext>
            </a:extLst>
          </p:cNvPr>
          <p:cNvSpPr txBox="1"/>
          <p:nvPr/>
        </p:nvSpPr>
        <p:spPr>
          <a:xfrm>
            <a:off x="10027194" y="2135777"/>
            <a:ext cx="147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">
                <a:extLst>
                  <a:ext uri="{FF2B5EF4-FFF2-40B4-BE49-F238E27FC236}">
                    <a16:creationId xmlns:a16="http://schemas.microsoft.com/office/drawing/2014/main" id="{C74DB90C-5F09-FF54-98A4-2F8A72AE22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">
                <a:extLst>
                  <a:ext uri="{FF2B5EF4-FFF2-40B4-BE49-F238E27FC236}">
                    <a16:creationId xmlns:a16="http://schemas.microsoft.com/office/drawing/2014/main" id="{C74DB90C-5F09-FF54-98A4-2F8A72AE22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35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2.1: 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057" y="4973682"/>
            <a:ext cx="6992818" cy="1437925"/>
          </a:xfrm>
        </p:spPr>
        <p:txBody>
          <a:bodyPr>
            <a:noAutofit/>
          </a:bodyPr>
          <a:lstStyle/>
          <a:p>
            <a:r>
              <a:rPr lang="en-GB" sz="2000" dirty="0"/>
              <a:t>I checked for outliers and used a boxplot to highlight each one. I used shape ‘1’ in the colour red.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Checking for outliers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">
                <a:extLst>
                  <a:ext uri="{FF2B5EF4-FFF2-40B4-BE49-F238E27FC236}">
                    <a16:creationId xmlns:a16="http://schemas.microsoft.com/office/drawing/2014/main" id="{D4A2A486-EB89-CB62-5952-9F2AE30E0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">
                <a:extLst>
                  <a:ext uri="{FF2B5EF4-FFF2-40B4-BE49-F238E27FC236}">
                    <a16:creationId xmlns:a16="http://schemas.microsoft.com/office/drawing/2014/main" id="{D4A2A486-EB89-CB62-5952-9F2AE30E0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CB07FC-8F21-1317-8CA7-39734A66D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16" y="1637210"/>
            <a:ext cx="3587181" cy="3666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37C36-51F8-6BF1-68D8-B7CA125D5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057" y="1218685"/>
            <a:ext cx="6992818" cy="3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2.1: 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79" y="4973682"/>
            <a:ext cx="6950496" cy="1437925"/>
          </a:xfrm>
        </p:spPr>
        <p:txBody>
          <a:bodyPr>
            <a:noAutofit/>
          </a:bodyPr>
          <a:lstStyle/>
          <a:p>
            <a:r>
              <a:rPr lang="en-GB" sz="2000" dirty="0"/>
              <a:t>I changed my points to shape ‘16’, in red to make them easier to see on my boxplot.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Checking for outliers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CACE9-4A1A-659A-80C0-19597AAB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79" y="446393"/>
            <a:ext cx="5200243" cy="813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C9802-06C8-A451-57FF-CC70D11A1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04" y="1259701"/>
            <a:ext cx="4699792" cy="37139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">
                <a:extLst>
                  <a:ext uri="{FF2B5EF4-FFF2-40B4-BE49-F238E27FC236}">
                    <a16:creationId xmlns:a16="http://schemas.microsoft.com/office/drawing/2014/main" id="{D4A2A486-EB89-CB62-5952-9F2AE30E09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">
                <a:extLst>
                  <a:ext uri="{FF2B5EF4-FFF2-40B4-BE49-F238E27FC236}">
                    <a16:creationId xmlns:a16="http://schemas.microsoft.com/office/drawing/2014/main" id="{D4A2A486-EB89-CB62-5952-9F2AE30E0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74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2.1: 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79" y="3667126"/>
            <a:ext cx="6950496" cy="2744482"/>
          </a:xfrm>
        </p:spPr>
        <p:txBody>
          <a:bodyPr>
            <a:noAutofit/>
          </a:bodyPr>
          <a:lstStyle/>
          <a:p>
            <a:r>
              <a:rPr lang="en-GB" sz="2000" dirty="0"/>
              <a:t>I then proceeded to remove the outliers from ‘Profitability’ and ‘</a:t>
            </a:r>
            <a:r>
              <a:rPr lang="en-GB" sz="2000" dirty="0" err="1"/>
              <a:t>Worldwide.Gross</a:t>
            </a:r>
            <a:r>
              <a:rPr lang="en-GB" sz="2000" dirty="0"/>
              <a:t>’.</a:t>
            </a:r>
          </a:p>
          <a:p>
            <a:r>
              <a:rPr lang="en-GB" sz="2000" dirty="0"/>
              <a:t>Once the outliers were removed, I again called dim(</a:t>
            </a:r>
            <a:r>
              <a:rPr lang="en-GB" sz="2000" dirty="0" err="1"/>
              <a:t>df</a:t>
            </a:r>
            <a:r>
              <a:rPr lang="en-GB" sz="2000" dirty="0"/>
              <a:t>) which showed me I was left with 66 observations (rows) and 8 variables (columns).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Removing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14CB0-17BA-0FB6-2067-35F81AA0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50" y="2443323"/>
            <a:ext cx="7143751" cy="98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D4BE5-66A0-FA30-205D-44E104483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91" y="1265543"/>
            <a:ext cx="5344271" cy="10383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">
                <a:extLst>
                  <a:ext uri="{FF2B5EF4-FFF2-40B4-BE49-F238E27FC236}">
                    <a16:creationId xmlns:a16="http://schemas.microsoft.com/office/drawing/2014/main" id="{299E3C75-7A20-5309-CBF3-65DF7682AB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">
                <a:extLst>
                  <a:ext uri="{FF2B5EF4-FFF2-40B4-BE49-F238E27FC236}">
                    <a16:creationId xmlns:a16="http://schemas.microsoft.com/office/drawing/2014/main" id="{299E3C75-7A20-5309-CBF3-65DF7682AB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95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3: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513" y="2363736"/>
            <a:ext cx="3438525" cy="2932164"/>
          </a:xfrm>
        </p:spPr>
        <p:txBody>
          <a:bodyPr>
            <a:noAutofit/>
          </a:bodyPr>
          <a:lstStyle/>
          <a:p>
            <a:r>
              <a:rPr lang="en-GB" sz="1900" dirty="0"/>
              <a:t>I called ‘summary(df1)’ which gave me an overview of the statistics in my data frame.</a:t>
            </a:r>
          </a:p>
          <a:p>
            <a:r>
              <a:rPr lang="en-GB" sz="1900" dirty="0"/>
              <a:t>Film, genre and lead studio all show length, class and mode.</a:t>
            </a:r>
          </a:p>
          <a:p>
            <a:r>
              <a:rPr lang="en-GB" sz="1900" dirty="0"/>
              <a:t>Whereas audience score, profitability, Rotten Tomatoes, worldwide gross and year all show minimum, 1</a:t>
            </a:r>
            <a:r>
              <a:rPr lang="en-GB" sz="1900" baseline="30000" dirty="0"/>
              <a:t>st</a:t>
            </a:r>
            <a:r>
              <a:rPr lang="en-GB" sz="1900" dirty="0"/>
              <a:t> quartile, median, mean, 3</a:t>
            </a:r>
            <a:r>
              <a:rPr lang="en-GB" sz="1900" baseline="30000" dirty="0"/>
              <a:t>rd</a:t>
            </a:r>
            <a:r>
              <a:rPr lang="en-GB" sz="1900" dirty="0"/>
              <a:t> quartile and maximum.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Summary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12C73-FCDD-580E-2E80-8B7819A45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79" y="438150"/>
            <a:ext cx="3324689" cy="59626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">
                <a:extLst>
                  <a:ext uri="{FF2B5EF4-FFF2-40B4-BE49-F238E27FC236}">
                    <a16:creationId xmlns:a16="http://schemas.microsoft.com/office/drawing/2014/main" id="{E2740E46-DFA8-4275-5B1C-B5E5C41398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">
                <a:extLst>
                  <a:ext uri="{FF2B5EF4-FFF2-40B4-BE49-F238E27FC236}">
                    <a16:creationId xmlns:a16="http://schemas.microsoft.com/office/drawing/2014/main" id="{E2740E46-DFA8-4275-5B1C-B5E5C4139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93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3: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062" y="5668785"/>
            <a:ext cx="7047130" cy="742822"/>
          </a:xfrm>
        </p:spPr>
        <p:txBody>
          <a:bodyPr>
            <a:noAutofit/>
          </a:bodyPr>
          <a:lstStyle/>
          <a:p>
            <a:r>
              <a:rPr lang="en-GB" sz="2000" dirty="0"/>
              <a:t>I created a scatterplot that shows the Lead Studios scores on Rotten Tomatoes.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Scatterplot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E140C-0B01-AB5C-49BE-3EF356CF7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74" y="1790700"/>
            <a:ext cx="5706105" cy="3735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B0F904-F1AB-BB6E-633B-DE11FED8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62" y="1189215"/>
            <a:ext cx="7047130" cy="60148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">
                <a:extLst>
                  <a:ext uri="{FF2B5EF4-FFF2-40B4-BE49-F238E27FC236}">
                    <a16:creationId xmlns:a16="http://schemas.microsoft.com/office/drawing/2014/main" id="{536153C3-1199-D0D8-4B5E-DDF5DD191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">
                <a:extLst>
                  <a:ext uri="{FF2B5EF4-FFF2-40B4-BE49-F238E27FC236}">
                    <a16:creationId xmlns:a16="http://schemas.microsoft.com/office/drawing/2014/main" id="{536153C3-1199-D0D8-4B5E-DDF5DD191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73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3: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844" y="5668785"/>
            <a:ext cx="5909809" cy="617715"/>
          </a:xfrm>
        </p:spPr>
        <p:txBody>
          <a:bodyPr>
            <a:noAutofit/>
          </a:bodyPr>
          <a:lstStyle/>
          <a:p>
            <a:r>
              <a:rPr lang="en-GB" sz="2000" dirty="0"/>
              <a:t>I also created a bar chart to show the number of movies in years 2007-2011.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Bar Chart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64AE7-C6BB-F4EF-D626-3EF2F186C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45" y="441950"/>
            <a:ext cx="4815130" cy="910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E8E84-25C2-1398-5A1D-500D2B981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45" y="1513021"/>
            <a:ext cx="5909808" cy="383195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">
                <a:extLst>
                  <a:ext uri="{FF2B5EF4-FFF2-40B4-BE49-F238E27FC236}">
                    <a16:creationId xmlns:a16="http://schemas.microsoft.com/office/drawing/2014/main" id="{35BF33CC-39F6-127F-38CE-7B3739BC4C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">
                <a:extLst>
                  <a:ext uri="{FF2B5EF4-FFF2-40B4-BE49-F238E27FC236}">
                    <a16:creationId xmlns:a16="http://schemas.microsoft.com/office/drawing/2014/main" id="{35BF33CC-39F6-127F-38CE-7B3739BC4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391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3: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012" y="5200651"/>
            <a:ext cx="6966205" cy="838200"/>
          </a:xfrm>
        </p:spPr>
        <p:txBody>
          <a:bodyPr>
            <a:noAutofit/>
          </a:bodyPr>
          <a:lstStyle/>
          <a:p>
            <a:r>
              <a:rPr lang="en-GB" sz="1900" dirty="0"/>
              <a:t>I changed the bar chart by making it horizontal and adjusting the colours to make it more eye catching.</a:t>
            </a:r>
          </a:p>
          <a:p>
            <a:r>
              <a:rPr lang="en-GB" sz="1900" dirty="0"/>
              <a:t>I wouldn’t personally use this colour, but it was fun to experiment!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Bar Chart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4CEC3-AAFB-E51A-2C60-C4527E8B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00" y="572881"/>
            <a:ext cx="4867954" cy="57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CECAF-DE2C-1673-284C-2ED4E9A55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11" y="2227723"/>
            <a:ext cx="3647646" cy="2402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648AE-3ACF-0007-FD74-0601AF63B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57" y="2229639"/>
            <a:ext cx="3414594" cy="2248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2D5B3-EB8A-2BAF-7643-DF558D5FD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99" y="1279351"/>
            <a:ext cx="6637117" cy="75852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R">
                <a:extLst>
                  <a:ext uri="{FF2B5EF4-FFF2-40B4-BE49-F238E27FC236}">
                    <a16:creationId xmlns:a16="http://schemas.microsoft.com/office/drawing/2014/main" id="{89130995-4AC2-3E90-B459-AE26F07DD6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R">
                <a:extLst>
                  <a:ext uri="{FF2B5EF4-FFF2-40B4-BE49-F238E27FC236}">
                    <a16:creationId xmlns:a16="http://schemas.microsoft.com/office/drawing/2014/main" id="{89130995-4AC2-3E90-B459-AE26F07DD6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52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4:</a:t>
            </a:r>
            <a:br>
              <a:rPr lang="en-GB" sz="3000" dirty="0"/>
            </a:br>
            <a:r>
              <a:rPr lang="en-GB" sz="3000" dirty="0"/>
              <a:t>Export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239" y="3735977"/>
            <a:ext cx="6580037" cy="2302874"/>
          </a:xfrm>
        </p:spPr>
        <p:txBody>
          <a:bodyPr>
            <a:noAutofit/>
          </a:bodyPr>
          <a:lstStyle/>
          <a:p>
            <a:r>
              <a:rPr lang="en-GB" sz="2000" dirty="0"/>
              <a:t>Finally, I exported my clean data as ‘clean_df.csv’, ready to import in Power BI to create my dashboard.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Exporting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">
                <a:extLst>
                  <a:ext uri="{FF2B5EF4-FFF2-40B4-BE49-F238E27FC236}">
                    <a16:creationId xmlns:a16="http://schemas.microsoft.com/office/drawing/2014/main" id="{AD92F85E-1BC9-3E27-A6B7-6065455601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">
                <a:extLst>
                  <a:ext uri="{FF2B5EF4-FFF2-40B4-BE49-F238E27FC236}">
                    <a16:creationId xmlns:a16="http://schemas.microsoft.com/office/drawing/2014/main" id="{AD92F85E-1BC9-3E27-A6B7-606545560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52A4B0B-50E0-5E9A-DAAA-226869433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66" y="2459943"/>
            <a:ext cx="1476581" cy="132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E2E4E-8141-70C3-154B-8C7EF36CC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9" y="1457651"/>
            <a:ext cx="6580037" cy="9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7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5E5D-DADE-BEEF-4BB5-17A5EBC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688F4-DCAA-F616-C333-727D34A80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746375"/>
            <a:ext cx="8825659" cy="3416300"/>
          </a:xfrm>
        </p:spPr>
        <p:txBody>
          <a:bodyPr>
            <a:normAutofit fontScale="92500"/>
          </a:bodyPr>
          <a:lstStyle/>
          <a:p>
            <a:endParaRPr lang="en-GB" sz="2500" dirty="0"/>
          </a:p>
          <a:p>
            <a:r>
              <a:rPr lang="en-GB" sz="2500" dirty="0"/>
              <a:t>Objective: The client would like to see:</a:t>
            </a:r>
          </a:p>
          <a:p>
            <a:pPr lvl="1"/>
            <a:r>
              <a:rPr lang="en-GB" sz="2500" dirty="0"/>
              <a:t>The average Rotten Tomatoes ratings of each genre.</a:t>
            </a:r>
          </a:p>
          <a:p>
            <a:pPr lvl="1"/>
            <a:r>
              <a:rPr lang="en-GB" sz="2500" dirty="0"/>
              <a:t>The number of movies produced per year.</a:t>
            </a:r>
          </a:p>
          <a:p>
            <a:pPr lvl="1"/>
            <a:r>
              <a:rPr lang="en-GB" sz="2500" dirty="0"/>
              <a:t>The audience score for each film.</a:t>
            </a:r>
          </a:p>
          <a:p>
            <a:pPr lvl="1"/>
            <a:r>
              <a:rPr lang="en-GB" sz="2500" dirty="0"/>
              <a:t>The profitability per studio.</a:t>
            </a:r>
          </a:p>
          <a:p>
            <a:pPr lvl="1"/>
            <a:r>
              <a:rPr lang="en-GB" sz="2500" dirty="0"/>
              <a:t>The worldwide gross per genre.</a:t>
            </a:r>
          </a:p>
          <a:p>
            <a:pPr lvl="1"/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50560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5E5D-DADE-BEEF-4BB5-17A5EBCE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 &amp;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688F4-DCAA-F616-C333-727D34A80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736850"/>
            <a:ext cx="8825659" cy="3416300"/>
          </a:xfrm>
        </p:spPr>
        <p:txBody>
          <a:bodyPr>
            <a:normAutofit/>
          </a:bodyPr>
          <a:lstStyle/>
          <a:p>
            <a:endParaRPr lang="en-GB" sz="3000" dirty="0"/>
          </a:p>
          <a:p>
            <a:r>
              <a:rPr lang="en-GB" sz="3000" dirty="0"/>
              <a:t>Aim: To analyse the performance of Hollywood movies.</a:t>
            </a:r>
          </a:p>
          <a:p>
            <a:endParaRPr lang="en-GB" sz="3000" dirty="0"/>
          </a:p>
          <a:p>
            <a:r>
              <a:rPr lang="en-GB" sz="3000" dirty="0"/>
              <a:t>Data: Title, genre, studio, profitability and ratings for movies released 2007-2012.</a:t>
            </a:r>
          </a:p>
        </p:txBody>
      </p:sp>
    </p:spTree>
    <p:extLst>
      <p:ext uri="{BB962C8B-B14F-4D97-AF65-F5344CB8AC3E}">
        <p14:creationId xmlns:p14="http://schemas.microsoft.com/office/powerpoint/2010/main" val="3847033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79" y="4641670"/>
            <a:ext cx="6580037" cy="1924594"/>
          </a:xfrm>
        </p:spPr>
        <p:txBody>
          <a:bodyPr>
            <a:noAutofit/>
          </a:bodyPr>
          <a:lstStyle/>
          <a:p>
            <a:r>
              <a:rPr lang="en-GB" sz="2000" dirty="0"/>
              <a:t>One I had imported my clean data into Power BI, I created my first visual and changed the Rotten Tomatoes field from sum to ‘Average’.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946782" cy="487679"/>
          </a:xfrm>
        </p:spPr>
        <p:txBody>
          <a:bodyPr>
            <a:noAutofit/>
          </a:bodyPr>
          <a:lstStyle/>
          <a:p>
            <a:r>
              <a:rPr lang="en-GB" sz="2000" dirty="0"/>
              <a:t>Rotten Tomatoes ratings of each Genre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71E21-1F70-6EAC-3DB7-20AC99C89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00" y="1578066"/>
            <a:ext cx="2195569" cy="2889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7CE9F-86DD-F954-E775-E08CB7B2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79" y="1501942"/>
            <a:ext cx="4637704" cy="30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0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203545"/>
            <a:ext cx="2793158" cy="668383"/>
          </a:xfrm>
        </p:spPr>
        <p:txBody>
          <a:bodyPr/>
          <a:lstStyle/>
          <a:p>
            <a:r>
              <a:rPr lang="en-GB" sz="3000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79" y="5286104"/>
            <a:ext cx="6580037" cy="1280160"/>
          </a:xfrm>
        </p:spPr>
        <p:txBody>
          <a:bodyPr>
            <a:noAutofit/>
          </a:bodyPr>
          <a:lstStyle/>
          <a:p>
            <a:r>
              <a:rPr lang="en-GB" sz="2000" dirty="0"/>
              <a:t>Using my data, I created 6 different visuals, all showing information the client asked for. I also used a blue and green colour palette as this is the clients company colours.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68434"/>
            <a:ext cx="2885822" cy="3701143"/>
          </a:xfrm>
        </p:spPr>
        <p:txBody>
          <a:bodyPr>
            <a:noAutofit/>
          </a:bodyPr>
          <a:lstStyle/>
          <a:p>
            <a:r>
              <a:rPr lang="en-GB" sz="2000" dirty="0"/>
              <a:t>6 Visuals: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Bar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Funnel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Donut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Line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Slicer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C53B3-2AFA-7909-ECEF-BA9854A6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931" y="1203545"/>
            <a:ext cx="6940731" cy="399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01FE3-5A60-C792-333E-41E3A4F7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1: Initial 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879" y="2778034"/>
            <a:ext cx="6387149" cy="2812868"/>
          </a:xfrm>
        </p:spPr>
        <p:txBody>
          <a:bodyPr>
            <a:noAutofit/>
          </a:bodyPr>
          <a:lstStyle/>
          <a:p>
            <a:r>
              <a:rPr lang="en-GB" sz="2000" dirty="0"/>
              <a:t>Firstly, I opened a new file in RStudio.</a:t>
            </a:r>
          </a:p>
          <a:p>
            <a:r>
              <a:rPr lang="en-GB" sz="2000" dirty="0"/>
              <a:t>I then typed the path to where I saved my CSV file on my computer, which then loaded the data frame successfully.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rmAutofit/>
          </a:bodyPr>
          <a:lstStyle/>
          <a:p>
            <a:r>
              <a:rPr lang="en-GB" sz="2000" dirty="0"/>
              <a:t>Loading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FDA55-E05E-AD06-6785-520FFC044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171" y="1349828"/>
            <a:ext cx="7112566" cy="142820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">
                <a:extLst>
                  <a:ext uri="{FF2B5EF4-FFF2-40B4-BE49-F238E27FC236}">
                    <a16:creationId xmlns:a16="http://schemas.microsoft.com/office/drawing/2014/main" id="{1BBAFCF6-55B0-343A-E242-2B99E2D9AC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412934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">
                <a:extLst>
                  <a:ext uri="{FF2B5EF4-FFF2-40B4-BE49-F238E27FC236}">
                    <a16:creationId xmlns:a16="http://schemas.microsoft.com/office/drawing/2014/main" id="{1BBAFCF6-55B0-343A-E242-2B99E2D9AC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36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1: Initial 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309" y="5283371"/>
            <a:ext cx="5964287" cy="925840"/>
          </a:xfrm>
        </p:spPr>
        <p:txBody>
          <a:bodyPr>
            <a:noAutofit/>
          </a:bodyPr>
          <a:lstStyle/>
          <a:p>
            <a:r>
              <a:rPr lang="en-GB" sz="2000" dirty="0"/>
              <a:t>To see what I was working with, I used ‘View(</a:t>
            </a:r>
            <a:r>
              <a:rPr lang="en-GB" sz="2000" dirty="0" err="1"/>
              <a:t>df</a:t>
            </a:r>
            <a:r>
              <a:rPr lang="en-GB" sz="2000" dirty="0"/>
              <a:t>)’ to clearly see my loaded data in a table format.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Viewing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09DD5-8262-D2D8-99F8-EF001475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09" y="1402080"/>
            <a:ext cx="5964287" cy="351567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">
                <a:extLst>
                  <a:ext uri="{FF2B5EF4-FFF2-40B4-BE49-F238E27FC236}">
                    <a16:creationId xmlns:a16="http://schemas.microsoft.com/office/drawing/2014/main" id="{877D5E16-1ABD-1CAF-95A6-E2971B478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">
                <a:extLst>
                  <a:ext uri="{FF2B5EF4-FFF2-40B4-BE49-F238E27FC236}">
                    <a16:creationId xmlns:a16="http://schemas.microsoft.com/office/drawing/2014/main" id="{877D5E16-1ABD-1CAF-95A6-E2971B478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42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1: Initial 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175" y="3990703"/>
            <a:ext cx="6135945" cy="2218508"/>
          </a:xfrm>
        </p:spPr>
        <p:txBody>
          <a:bodyPr>
            <a:noAutofit/>
          </a:bodyPr>
          <a:lstStyle/>
          <a:p>
            <a:r>
              <a:rPr lang="en-GB" sz="2000" dirty="0"/>
              <a:t>The next step was to load the library, which I did by installing the ‘</a:t>
            </a:r>
            <a:r>
              <a:rPr lang="en-GB" sz="2000" dirty="0" err="1"/>
              <a:t>tidyverse</a:t>
            </a:r>
            <a:r>
              <a:rPr lang="en-GB" sz="2000" dirty="0"/>
              <a:t>’ package.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Loading and importing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A83E1-691A-3A1B-41F7-EE7E4B5EA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8" y="1330979"/>
            <a:ext cx="6113422" cy="240499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">
                <a:extLst>
                  <a:ext uri="{FF2B5EF4-FFF2-40B4-BE49-F238E27FC236}">
                    <a16:creationId xmlns:a16="http://schemas.microsoft.com/office/drawing/2014/main" id="{C25104CB-D425-17A5-5AE7-6BF0D8C78F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">
                <a:extLst>
                  <a:ext uri="{FF2B5EF4-FFF2-40B4-BE49-F238E27FC236}">
                    <a16:creationId xmlns:a16="http://schemas.microsoft.com/office/drawing/2014/main" id="{C25104CB-D425-17A5-5AE7-6BF0D8C78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7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1: Initial 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176" y="3354978"/>
            <a:ext cx="6216028" cy="2218508"/>
          </a:xfrm>
        </p:spPr>
        <p:txBody>
          <a:bodyPr>
            <a:noAutofit/>
          </a:bodyPr>
          <a:lstStyle/>
          <a:p>
            <a:r>
              <a:rPr lang="en-GB" sz="2000" dirty="0"/>
              <a:t>I called ‘str(</a:t>
            </a:r>
            <a:r>
              <a:rPr lang="en-GB" sz="2000" dirty="0" err="1"/>
              <a:t>df</a:t>
            </a:r>
            <a:r>
              <a:rPr lang="en-GB" sz="2000" dirty="0"/>
              <a:t>)’ to see the different data types in the data frame. It showed:</a:t>
            </a:r>
          </a:p>
          <a:p>
            <a:r>
              <a:rPr lang="en-GB" sz="2000" dirty="0"/>
              <a:t>Character (chr)</a:t>
            </a:r>
          </a:p>
          <a:p>
            <a:r>
              <a:rPr lang="en-GB" sz="2000" dirty="0"/>
              <a:t>Integer (int)</a:t>
            </a:r>
          </a:p>
          <a:p>
            <a:r>
              <a:rPr lang="en-GB" sz="2000" dirty="0"/>
              <a:t>Numeric (</a:t>
            </a:r>
            <a:r>
              <a:rPr lang="en-GB" sz="2000" dirty="0" err="1"/>
              <a:t>num</a:t>
            </a:r>
            <a:r>
              <a:rPr lang="en-GB" sz="2000" dirty="0"/>
              <a:t>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Checking the data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8C76E-FCA3-BF07-5C4A-6C7C9805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75" y="1284514"/>
            <a:ext cx="6216029" cy="13541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">
                <a:extLst>
                  <a:ext uri="{FF2B5EF4-FFF2-40B4-BE49-F238E27FC236}">
                    <a16:creationId xmlns:a16="http://schemas.microsoft.com/office/drawing/2014/main" id="{36F0CC77-A4F0-DFD4-EDB1-453F0005B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">
                <a:extLst>
                  <a:ext uri="{FF2B5EF4-FFF2-40B4-BE49-F238E27FC236}">
                    <a16:creationId xmlns:a16="http://schemas.microsoft.com/office/drawing/2014/main" id="{36F0CC77-A4F0-DFD4-EDB1-453F0005B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14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2: 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731" y="3579223"/>
            <a:ext cx="5886995" cy="2865119"/>
          </a:xfrm>
        </p:spPr>
        <p:txBody>
          <a:bodyPr>
            <a:noAutofit/>
          </a:bodyPr>
          <a:lstStyle/>
          <a:p>
            <a:r>
              <a:rPr lang="en-GB" sz="2000" dirty="0"/>
              <a:t>I called ‘</a:t>
            </a:r>
            <a:r>
              <a:rPr lang="en-GB" sz="2000" dirty="0" err="1"/>
              <a:t>colSums</a:t>
            </a:r>
            <a:r>
              <a:rPr lang="en-GB" sz="2000" dirty="0"/>
              <a:t>(is.na(</a:t>
            </a:r>
            <a:r>
              <a:rPr lang="en-GB" sz="2000" dirty="0" err="1"/>
              <a:t>df</a:t>
            </a:r>
            <a:r>
              <a:rPr lang="en-GB" sz="2000" dirty="0"/>
              <a:t>))’ to show any missing values in my data. The results showed there were 5 missing values:</a:t>
            </a:r>
          </a:p>
          <a:p>
            <a:r>
              <a:rPr lang="en-GB" sz="2000" dirty="0"/>
              <a:t>x3 Profitability</a:t>
            </a:r>
          </a:p>
          <a:p>
            <a:r>
              <a:rPr lang="en-GB" sz="2000" dirty="0"/>
              <a:t>x1 Audience score</a:t>
            </a:r>
          </a:p>
          <a:p>
            <a:r>
              <a:rPr lang="en-GB" sz="2000" dirty="0"/>
              <a:t>x1 Rotten Tomatoes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Checking for missing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52607-7408-1F2E-D641-18CF3E3A6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31" y="1219647"/>
            <a:ext cx="5543370" cy="23595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">
                <a:extLst>
                  <a:ext uri="{FF2B5EF4-FFF2-40B4-BE49-F238E27FC236}">
                    <a16:creationId xmlns:a16="http://schemas.microsoft.com/office/drawing/2014/main" id="{7BE78509-E583-7403-B141-D79A416913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">
                <a:extLst>
                  <a:ext uri="{FF2B5EF4-FFF2-40B4-BE49-F238E27FC236}">
                    <a16:creationId xmlns:a16="http://schemas.microsoft.com/office/drawing/2014/main" id="{7BE78509-E583-7403-B141-D79A41691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376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2: 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816" y="4241800"/>
            <a:ext cx="6877966" cy="1984829"/>
          </a:xfrm>
        </p:spPr>
        <p:txBody>
          <a:bodyPr>
            <a:noAutofit/>
          </a:bodyPr>
          <a:lstStyle/>
          <a:p>
            <a:r>
              <a:rPr lang="en-GB" sz="2000" dirty="0"/>
              <a:t>I used ‘</a:t>
            </a:r>
            <a:r>
              <a:rPr lang="en-GB" sz="2000" dirty="0" err="1"/>
              <a:t>df</a:t>
            </a:r>
            <a:r>
              <a:rPr lang="en-GB" sz="2000" dirty="0"/>
              <a:t> &lt;- </a:t>
            </a:r>
            <a:r>
              <a:rPr lang="en-GB" sz="2000" dirty="0" err="1"/>
              <a:t>na.omit</a:t>
            </a:r>
            <a:r>
              <a:rPr lang="en-GB" sz="2000" dirty="0"/>
              <a:t>(</a:t>
            </a:r>
            <a:r>
              <a:rPr lang="en-GB" sz="2000" dirty="0" err="1"/>
              <a:t>df</a:t>
            </a:r>
            <a:r>
              <a:rPr lang="en-GB" sz="2000" dirty="0"/>
              <a:t>’ to drop the missing values and then checked to make sure they had been removed successfully.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Dropping missing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856F9-6124-B0B4-B036-B2E0CEC66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1347841"/>
            <a:ext cx="6877966" cy="264286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">
                <a:extLst>
                  <a:ext uri="{FF2B5EF4-FFF2-40B4-BE49-F238E27FC236}">
                    <a16:creationId xmlns:a16="http://schemas.microsoft.com/office/drawing/2014/main" id="{04907F4F-7E77-EAA9-8B5D-D496DCBC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">
                <a:extLst>
                  <a:ext uri="{FF2B5EF4-FFF2-40B4-BE49-F238E27FC236}">
                    <a16:creationId xmlns:a16="http://schemas.microsoft.com/office/drawing/2014/main" id="{04907F4F-7E77-EAA9-8B5D-D496DCBC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652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7730-A5A2-7961-5F00-F1D8AFB6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135777"/>
            <a:ext cx="2793158" cy="1600200"/>
          </a:xfrm>
        </p:spPr>
        <p:txBody>
          <a:bodyPr/>
          <a:lstStyle/>
          <a:p>
            <a:r>
              <a:rPr lang="en-GB" sz="3000" dirty="0"/>
              <a:t>Step 2: 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0ABD-F140-F68D-0CD4-C509E0974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034" y="3019695"/>
            <a:ext cx="6877966" cy="3346271"/>
          </a:xfrm>
        </p:spPr>
        <p:txBody>
          <a:bodyPr>
            <a:noAutofit/>
          </a:bodyPr>
          <a:lstStyle/>
          <a:p>
            <a:r>
              <a:rPr lang="en-GB" sz="2000" dirty="0"/>
              <a:t>Using the code shown above, I checked for any duplicates, to which it displayed 0.</a:t>
            </a:r>
          </a:p>
          <a:p>
            <a:r>
              <a:rPr lang="en-GB" sz="2000" dirty="0"/>
              <a:t>I then rounded the values of ‘profitability’ and ‘worldwide gross’, by 2 digits.</a:t>
            </a:r>
          </a:p>
          <a:p>
            <a:r>
              <a:rPr lang="en-GB" sz="2000" dirty="0"/>
              <a:t>This makes the values shorter, simpler and better for visual representations later on. </a:t>
            </a:r>
          </a:p>
          <a:p>
            <a:r>
              <a:rPr lang="en-GB" sz="2000" dirty="0"/>
              <a:t>Using dim(</a:t>
            </a:r>
            <a:r>
              <a:rPr lang="en-GB" sz="2000" dirty="0" err="1"/>
              <a:t>df</a:t>
            </a:r>
            <a:r>
              <a:rPr lang="en-GB" sz="2000" dirty="0"/>
              <a:t>) showed me there were 70 observations (rows) and 8 variables (columns).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43D309-EB82-F7D0-BD9A-39CCFBF4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990703"/>
            <a:ext cx="2793158" cy="487679"/>
          </a:xfrm>
        </p:spPr>
        <p:txBody>
          <a:bodyPr>
            <a:noAutofit/>
          </a:bodyPr>
          <a:lstStyle/>
          <a:p>
            <a:r>
              <a:rPr lang="en-GB" sz="2000" dirty="0"/>
              <a:t>Duplicates and rounding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18E2A-3C02-01C9-33B1-B18B0A9F2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83" y="1389040"/>
            <a:ext cx="6108640" cy="149347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">
                <a:extLst>
                  <a:ext uri="{FF2B5EF4-FFF2-40B4-BE49-F238E27FC236}">
                    <a16:creationId xmlns:a16="http://schemas.microsoft.com/office/drawing/2014/main" id="{28427A6D-5165-08F9-C6C0-92A02AB59C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9596041"/>
                  </p:ext>
                </p:extLst>
              </p:nvPr>
            </p:nvGraphicFramePr>
            <p:xfrm>
              <a:off x="811137" y="5061855"/>
              <a:ext cx="687636" cy="10580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636" cy="10580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glow rad="127000">
                        <a:schemeClr val="bg1">
                          <a:lumMod val="50000"/>
                          <a:alpha val="65000"/>
                        </a:schemeClr>
                      </a:glow>
                      <a:innerShdw blurRad="63500" dist="50800" dir="8100000">
                        <a:prstClr val="black">
                          <a:alpha val="50000"/>
                        </a:prstClr>
                      </a:innerShdw>
                      <a:softEdge rad="0"/>
                    </a:effectLst>
                  </am3d:spPr>
                  <am3d:camera>
                    <am3d:pos x="0" y="0" z="58004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48303" d="1000000"/>
                    <am3d:preTrans dx="-1080646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034" ay="1870196" az="2643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8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">
                <a:extLst>
                  <a:ext uri="{FF2B5EF4-FFF2-40B4-BE49-F238E27FC236}">
                    <a16:creationId xmlns:a16="http://schemas.microsoft.com/office/drawing/2014/main" id="{28427A6D-5165-08F9-C6C0-92A02AB59C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137" y="5061855"/>
                <a:ext cx="687636" cy="1058093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bg1">
                    <a:lumMod val="50000"/>
                    <a:alpha val="65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62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643</TotalTime>
  <Words>856</Words>
  <Application>Microsoft Office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 Boardroom</vt:lpstr>
      <vt:lpstr>R &amp; Power BI Assignment</vt:lpstr>
      <vt:lpstr>Aim &amp; The Data</vt:lpstr>
      <vt:lpstr>Step 1: Initial Exploratory Analysis</vt:lpstr>
      <vt:lpstr>Step 1: Initial Exploratory Analysis</vt:lpstr>
      <vt:lpstr>Step 1: Initial Exploratory Analysis</vt:lpstr>
      <vt:lpstr>Step 1: Initial Exploratory Analysis</vt:lpstr>
      <vt:lpstr>Step 2: Cleaning The Data</vt:lpstr>
      <vt:lpstr>Step 2: Cleaning The Data</vt:lpstr>
      <vt:lpstr>Step 2: Cleaning The Data</vt:lpstr>
      <vt:lpstr>Step 2.1: Outlier Removal</vt:lpstr>
      <vt:lpstr>Step 2.1: Outlier Removal</vt:lpstr>
      <vt:lpstr>Step 2.1: Outlier Removal</vt:lpstr>
      <vt:lpstr>Step 2.1: Outlier Removal</vt:lpstr>
      <vt:lpstr>Step 3: Exploratory Data Analysis</vt:lpstr>
      <vt:lpstr>Step 3: Exploratory Data Analysis</vt:lpstr>
      <vt:lpstr>Step 3: Exploratory Data Analysis</vt:lpstr>
      <vt:lpstr>Step 3: Exploratory Data Analysis</vt:lpstr>
      <vt:lpstr>Step 4: Export Data</vt:lpstr>
      <vt:lpstr>Power BI</vt:lpstr>
      <vt:lpstr>Average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&amp; Power BI Assignment</dc:title>
  <dc:creator>Lucy Coldridge</dc:creator>
  <cp:lastModifiedBy>Lucy Coldridge</cp:lastModifiedBy>
  <cp:revision>123</cp:revision>
  <dcterms:created xsi:type="dcterms:W3CDTF">2023-03-23T14:41:04Z</dcterms:created>
  <dcterms:modified xsi:type="dcterms:W3CDTF">2023-04-01T19:08:26Z</dcterms:modified>
</cp:coreProperties>
</file>